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70" r:id="rId2"/>
    <p:sldId id="257" r:id="rId3"/>
    <p:sldId id="258" r:id="rId4"/>
    <p:sldId id="259" r:id="rId5"/>
    <p:sldId id="269" r:id="rId6"/>
    <p:sldId id="256" r:id="rId7"/>
    <p:sldId id="261" r:id="rId8"/>
    <p:sldId id="262" r:id="rId9"/>
    <p:sldId id="263" r:id="rId10"/>
    <p:sldId id="264" r:id="rId11"/>
    <p:sldId id="265" r:id="rId12"/>
    <p:sldId id="271"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B4A3B-9303-1819-548C-D31046086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D75402-D6BB-86E6-2175-63AD5F83B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F16A7E3-DDA5-2960-45AD-C4F5F10F6B24}"/>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5" name="Footer Placeholder 4">
            <a:extLst>
              <a:ext uri="{FF2B5EF4-FFF2-40B4-BE49-F238E27FC236}">
                <a16:creationId xmlns:a16="http://schemas.microsoft.com/office/drawing/2014/main" id="{B670A9E3-520D-BA30-135B-49E8350586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CE7DAA-A3A5-543E-0D57-68906A8B285C}"/>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1058976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D926F-80C7-BC17-4D01-D97E7DB3F25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F82F21-7CA8-D204-4634-AB27326F3C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F0047C-2C19-9F14-F2D1-EB5130BA6771}"/>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5" name="Footer Placeholder 4">
            <a:extLst>
              <a:ext uri="{FF2B5EF4-FFF2-40B4-BE49-F238E27FC236}">
                <a16:creationId xmlns:a16="http://schemas.microsoft.com/office/drawing/2014/main" id="{7B592889-E935-0FD0-DA97-2C9F5DB446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D9C651-E2BB-720C-1FA6-D333AC3D2BF1}"/>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260651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819585-B5F6-70A6-9B59-DC277BE3F3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714775-44F0-C50E-B791-15E085BDB3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841E44-86F0-2AA1-0A65-59626E72FC29}"/>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5" name="Footer Placeholder 4">
            <a:extLst>
              <a:ext uri="{FF2B5EF4-FFF2-40B4-BE49-F238E27FC236}">
                <a16:creationId xmlns:a16="http://schemas.microsoft.com/office/drawing/2014/main" id="{7556CEF7-0F41-3E9A-90CE-5351246551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9B0D0B-CD89-3AB4-DF0F-8A26A69DE833}"/>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1187880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4130-EA4A-13F4-27D2-8087FF5AAEF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13FBE7-009B-290B-782C-7B3EC6BC17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B9BB97-81D8-4F53-6E67-D337112639BB}"/>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5" name="Footer Placeholder 4">
            <a:extLst>
              <a:ext uri="{FF2B5EF4-FFF2-40B4-BE49-F238E27FC236}">
                <a16:creationId xmlns:a16="http://schemas.microsoft.com/office/drawing/2014/main" id="{4AC22107-671D-AC5A-3721-7233A99706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691C5-8F25-86F5-F57E-1BBAA11EDB9D}"/>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3908165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3EBC-BFBF-A61B-1E45-6CCCE1F9C5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377E77D-8132-12F7-83A5-7E13343DF6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AA925B-26FC-B68F-3751-6CFC300D47CE}"/>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5" name="Footer Placeholder 4">
            <a:extLst>
              <a:ext uri="{FF2B5EF4-FFF2-40B4-BE49-F238E27FC236}">
                <a16:creationId xmlns:a16="http://schemas.microsoft.com/office/drawing/2014/main" id="{39FCCD90-27BE-831A-8659-0B5965FA6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59F0E3-2A28-A378-CA5A-EBAFB5C44241}"/>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1515075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76EF-3A68-1933-A468-8B9FCEC3FB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8CD596-C2AD-F244-2CF7-CB536C2BE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FD2F24-1FB7-F5C4-0881-8EFC4622DF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1433E5-6F50-6350-996C-4075FDABDCD5}"/>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6" name="Footer Placeholder 5">
            <a:extLst>
              <a:ext uri="{FF2B5EF4-FFF2-40B4-BE49-F238E27FC236}">
                <a16:creationId xmlns:a16="http://schemas.microsoft.com/office/drawing/2014/main" id="{EB0A740D-E7B0-B9DE-6CA3-2F7ACCB8D3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D82D76-D5B6-024B-B0DA-C59947B72DB1}"/>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2204337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D352D-EF66-0438-AAE5-86EC51E4E65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1FC5200-10E2-7F8A-F037-7F4B09CD48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1203A8-D72C-DE7C-9613-29A629FA80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B66818E-FB69-39F0-ADB8-FDA08A738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ACF526-1AF6-D025-298F-18EE8FFDDD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3680F1-E99F-18B8-6617-C45E566998F0}"/>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8" name="Footer Placeholder 7">
            <a:extLst>
              <a:ext uri="{FF2B5EF4-FFF2-40B4-BE49-F238E27FC236}">
                <a16:creationId xmlns:a16="http://schemas.microsoft.com/office/drawing/2014/main" id="{DC72A9DC-9E71-3644-AD9D-490EA816DB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12F009-67F6-F71D-763D-334188B27F17}"/>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2170450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9FBA0-712A-F3B0-0A78-0427998586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03E179A-7F7A-76B7-D1FA-C8687FD2B601}"/>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4" name="Footer Placeholder 3">
            <a:extLst>
              <a:ext uri="{FF2B5EF4-FFF2-40B4-BE49-F238E27FC236}">
                <a16:creationId xmlns:a16="http://schemas.microsoft.com/office/drawing/2014/main" id="{E99C1B9E-99DD-3633-CFE7-BFF988F27F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B0C1A8C-A1FA-20EB-0324-3259265E2092}"/>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2931875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E04BFD-6231-3CE6-BA34-F7A786F4E31A}"/>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3" name="Footer Placeholder 2">
            <a:extLst>
              <a:ext uri="{FF2B5EF4-FFF2-40B4-BE49-F238E27FC236}">
                <a16:creationId xmlns:a16="http://schemas.microsoft.com/office/drawing/2014/main" id="{B63720DB-2AA9-5DB4-25EF-ABD1FC5C20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0DE7B64-1793-DC5B-A3FB-040578D7D686}"/>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166647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353F-9D19-D5B3-E40A-16733EAC3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CA8C27-6AAB-BDDF-9FED-20C459D9A3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99FAE2-F4F0-01F1-55DA-0BEE6801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75C14-9A04-005D-A3A3-6F5E254BEAE7}"/>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6" name="Footer Placeholder 5">
            <a:extLst>
              <a:ext uri="{FF2B5EF4-FFF2-40B4-BE49-F238E27FC236}">
                <a16:creationId xmlns:a16="http://schemas.microsoft.com/office/drawing/2014/main" id="{D3602831-AF89-68FA-7391-64D1224ED8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1EADE3-0A6F-270B-6903-88600DEB31F9}"/>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31492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7E9D-F027-A06F-C97B-63326BF12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F6B005-C4D1-8072-7886-76A1187ECA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B16C0F-659D-4849-D697-A002EBB9E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E2E53-9C62-2F48-9726-3651D23861BC}"/>
              </a:ext>
            </a:extLst>
          </p:cNvPr>
          <p:cNvSpPr>
            <a:spLocks noGrp="1"/>
          </p:cNvSpPr>
          <p:nvPr>
            <p:ph type="dt" sz="half" idx="10"/>
          </p:nvPr>
        </p:nvSpPr>
        <p:spPr/>
        <p:txBody>
          <a:bodyPr/>
          <a:lstStyle/>
          <a:p>
            <a:fld id="{A53C514D-9342-4295-BD22-0F237F66183E}" type="datetimeFigureOut">
              <a:rPr lang="en-IN" smtClean="0"/>
              <a:t>29-04-2023</a:t>
            </a:fld>
            <a:endParaRPr lang="en-IN"/>
          </a:p>
        </p:txBody>
      </p:sp>
      <p:sp>
        <p:nvSpPr>
          <p:cNvPr id="6" name="Footer Placeholder 5">
            <a:extLst>
              <a:ext uri="{FF2B5EF4-FFF2-40B4-BE49-F238E27FC236}">
                <a16:creationId xmlns:a16="http://schemas.microsoft.com/office/drawing/2014/main" id="{2041641F-A761-8E6A-C7DD-E4C1C50A98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90C8D7-7FC8-4F51-C58C-FEE8CF6CD109}"/>
              </a:ext>
            </a:extLst>
          </p:cNvPr>
          <p:cNvSpPr>
            <a:spLocks noGrp="1"/>
          </p:cNvSpPr>
          <p:nvPr>
            <p:ph type="sldNum" sz="quarter" idx="12"/>
          </p:nvPr>
        </p:nvSpPr>
        <p:spPr/>
        <p:txBody>
          <a:bodyPr/>
          <a:lstStyle/>
          <a:p>
            <a:fld id="{2514B08E-279B-4F8F-90B7-026367E1771F}" type="slidenum">
              <a:rPr lang="en-IN" smtClean="0"/>
              <a:t>‹#›</a:t>
            </a:fld>
            <a:endParaRPr lang="en-IN"/>
          </a:p>
        </p:txBody>
      </p:sp>
    </p:spTree>
    <p:extLst>
      <p:ext uri="{BB962C8B-B14F-4D97-AF65-F5344CB8AC3E}">
        <p14:creationId xmlns:p14="http://schemas.microsoft.com/office/powerpoint/2010/main" val="1809251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59FAA8-64BE-7944-45EC-9F336E590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890B1F-D1C4-B1A6-E501-035CA065A9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49E93C-C568-9300-B225-987C4420A2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C514D-9342-4295-BD22-0F237F66183E}" type="datetimeFigureOut">
              <a:rPr lang="en-IN" smtClean="0"/>
              <a:t>29-04-2023</a:t>
            </a:fld>
            <a:endParaRPr lang="en-IN"/>
          </a:p>
        </p:txBody>
      </p:sp>
      <p:sp>
        <p:nvSpPr>
          <p:cNvPr id="5" name="Footer Placeholder 4">
            <a:extLst>
              <a:ext uri="{FF2B5EF4-FFF2-40B4-BE49-F238E27FC236}">
                <a16:creationId xmlns:a16="http://schemas.microsoft.com/office/drawing/2014/main" id="{387201D9-83CB-F98F-0300-CECC620CB2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A9A812-ADE2-53D9-B5FD-68C350B6B1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4B08E-279B-4F8F-90B7-026367E1771F}" type="slidenum">
              <a:rPr lang="en-IN" smtClean="0"/>
              <a:t>‹#›</a:t>
            </a:fld>
            <a:endParaRPr lang="en-IN"/>
          </a:p>
        </p:txBody>
      </p:sp>
    </p:spTree>
    <p:extLst>
      <p:ext uri="{BB962C8B-B14F-4D97-AF65-F5344CB8AC3E}">
        <p14:creationId xmlns:p14="http://schemas.microsoft.com/office/powerpoint/2010/main" val="113780827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FF0436-3EB1-9071-D825-4A12AB614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09" y="1113182"/>
            <a:ext cx="5486400" cy="3917880"/>
          </a:xfrm>
          <a:prstGeom prst="rect">
            <a:avLst/>
          </a:prstGeom>
        </p:spPr>
      </p:pic>
      <p:sp>
        <p:nvSpPr>
          <p:cNvPr id="4" name="TextBox 3">
            <a:extLst>
              <a:ext uri="{FF2B5EF4-FFF2-40B4-BE49-F238E27FC236}">
                <a16:creationId xmlns:a16="http://schemas.microsoft.com/office/drawing/2014/main" id="{CDC65B8E-1CFA-6696-6C85-ABECDF3F56E0}"/>
              </a:ext>
            </a:extLst>
          </p:cNvPr>
          <p:cNvSpPr txBox="1"/>
          <p:nvPr/>
        </p:nvSpPr>
        <p:spPr>
          <a:xfrm>
            <a:off x="7354957" y="4200939"/>
            <a:ext cx="3759362" cy="2308324"/>
          </a:xfrm>
          <a:prstGeom prst="rect">
            <a:avLst/>
          </a:prstGeom>
          <a:noFill/>
        </p:spPr>
        <p:txBody>
          <a:bodyPr wrap="none" rtlCol="0">
            <a:spAutoFit/>
          </a:bodyPr>
          <a:lstStyle/>
          <a:p>
            <a:r>
              <a:rPr lang="en-IN" dirty="0">
                <a:latin typeface="Elephant" panose="02020904090505020303" pitchFamily="18" charset="0"/>
              </a:rPr>
              <a:t>PRESENTED BY</a:t>
            </a:r>
          </a:p>
          <a:p>
            <a:r>
              <a:rPr lang="en-IN" dirty="0">
                <a:latin typeface="Elephant" panose="02020904090505020303" pitchFamily="18" charset="0"/>
              </a:rPr>
              <a:t>           ELECTRO – PSYCHS</a:t>
            </a:r>
          </a:p>
          <a:p>
            <a:endParaRPr lang="en-IN" dirty="0">
              <a:latin typeface="Elephant" panose="02020904090505020303" pitchFamily="18" charset="0"/>
            </a:endParaRPr>
          </a:p>
          <a:p>
            <a:r>
              <a:rPr lang="en-IN" dirty="0">
                <a:latin typeface="Comic Sans MS" panose="030F0702030302020204" pitchFamily="66" charset="0"/>
              </a:rPr>
              <a:t>BATCH MEMBERS :</a:t>
            </a:r>
          </a:p>
          <a:p>
            <a:pPr marL="342900" indent="-342900">
              <a:buFont typeface="+mj-lt"/>
              <a:buAutoNum type="arabicPeriod"/>
            </a:pPr>
            <a:r>
              <a:rPr lang="en-IN" dirty="0">
                <a:latin typeface="Comic Sans MS" panose="030F0702030302020204" pitchFamily="66" charset="0"/>
              </a:rPr>
              <a:t>RITHISH KANNAN J</a:t>
            </a:r>
          </a:p>
          <a:p>
            <a:pPr marL="342900" indent="-342900">
              <a:buFont typeface="+mj-lt"/>
              <a:buAutoNum type="arabicPeriod"/>
            </a:pPr>
            <a:r>
              <a:rPr lang="en-IN" dirty="0">
                <a:latin typeface="Comic Sans MS" panose="030F0702030302020204" pitchFamily="66" charset="0"/>
              </a:rPr>
              <a:t>NITISH SARAN R</a:t>
            </a:r>
          </a:p>
          <a:p>
            <a:pPr marL="342900" indent="-342900">
              <a:buFont typeface="+mj-lt"/>
              <a:buAutoNum type="arabicPeriod"/>
            </a:pPr>
            <a:r>
              <a:rPr lang="en-IN" dirty="0">
                <a:latin typeface="Comic Sans MS" panose="030F0702030302020204" pitchFamily="66" charset="0"/>
              </a:rPr>
              <a:t>PRASANNA VENKATESH V R</a:t>
            </a:r>
          </a:p>
          <a:p>
            <a:pPr marL="342900" indent="-342900">
              <a:buFont typeface="+mj-lt"/>
              <a:buAutoNum type="arabicPeriod"/>
            </a:pPr>
            <a:r>
              <a:rPr lang="en-IN" dirty="0">
                <a:latin typeface="Comic Sans MS" panose="030F0702030302020204" pitchFamily="66" charset="0"/>
              </a:rPr>
              <a:t>SANTHOSH PERUMAL S</a:t>
            </a:r>
          </a:p>
        </p:txBody>
      </p:sp>
      <p:pic>
        <p:nvPicPr>
          <p:cNvPr id="5" name="Picture 4">
            <a:extLst>
              <a:ext uri="{FF2B5EF4-FFF2-40B4-BE49-F238E27FC236}">
                <a16:creationId xmlns:a16="http://schemas.microsoft.com/office/drawing/2014/main" id="{077E3824-3B30-0716-3EC3-9A4CD4B9A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461" y="1113182"/>
            <a:ext cx="2796095" cy="2411896"/>
          </a:xfrm>
          <a:prstGeom prst="rect">
            <a:avLst/>
          </a:prstGeom>
        </p:spPr>
      </p:pic>
    </p:spTree>
    <p:extLst>
      <p:ext uri="{BB962C8B-B14F-4D97-AF65-F5344CB8AC3E}">
        <p14:creationId xmlns:p14="http://schemas.microsoft.com/office/powerpoint/2010/main" val="3295536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9A50-B4A4-331A-6AD4-F7337CD5CEB7}"/>
              </a:ext>
            </a:extLst>
          </p:cNvPr>
          <p:cNvSpPr>
            <a:spLocks noGrp="1"/>
          </p:cNvSpPr>
          <p:nvPr>
            <p:ph type="title"/>
          </p:nvPr>
        </p:nvSpPr>
        <p:spPr/>
        <p:txBody>
          <a:bodyPr anchor="ctr"/>
          <a:lstStyle/>
          <a:p>
            <a:r>
              <a:rPr lang="en-IN" dirty="0">
                <a:latin typeface="Showcard Gothic" panose="04020904020102020604" pitchFamily="82" charset="0"/>
              </a:rPr>
              <a:t>PIC16F877A – </a:t>
            </a:r>
            <a:br>
              <a:rPr lang="en-IN" dirty="0">
                <a:latin typeface="Showcard Gothic" panose="04020904020102020604" pitchFamily="82" charset="0"/>
              </a:rPr>
            </a:br>
            <a:r>
              <a:rPr lang="en-IN" sz="2800" dirty="0">
                <a:latin typeface="Showcard Gothic" panose="04020904020102020604" pitchFamily="82" charset="0"/>
              </a:rPr>
              <a:t>MICROCONTROLLER :</a:t>
            </a:r>
          </a:p>
        </p:txBody>
      </p:sp>
      <p:pic>
        <p:nvPicPr>
          <p:cNvPr id="6" name="Picture Placeholder 5">
            <a:extLst>
              <a:ext uri="{FF2B5EF4-FFF2-40B4-BE49-F238E27FC236}">
                <a16:creationId xmlns:a16="http://schemas.microsoft.com/office/drawing/2014/main" id="{ABFFC87C-D6D1-9A45-6379-F311CB176EB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4" name="Text Placeholder 3">
            <a:extLst>
              <a:ext uri="{FF2B5EF4-FFF2-40B4-BE49-F238E27FC236}">
                <a16:creationId xmlns:a16="http://schemas.microsoft.com/office/drawing/2014/main" id="{3B90499A-BFA0-E0B6-E70E-C2DF91C64C81}"/>
              </a:ext>
            </a:extLst>
          </p:cNvPr>
          <p:cNvSpPr>
            <a:spLocks noGrp="1"/>
          </p:cNvSpPr>
          <p:nvPr>
            <p:ph type="body" sz="half" idx="2"/>
          </p:nvPr>
        </p:nvSpPr>
        <p:spPr/>
        <p:txBody>
          <a:bodyPr>
            <a:normAutofit lnSpcReduction="10000"/>
          </a:bodyPr>
          <a:lstStyle/>
          <a:p>
            <a:r>
              <a:rPr lang="en-US" b="0" i="0" dirty="0">
                <a:effectLst/>
                <a:latin typeface="Comic Sans MS" panose="030F0702030302020204" pitchFamily="66" charset="0"/>
              </a:rPr>
              <a:t>The PIC16F877A is a 40-pin (DIP) microcontroller which Microchip describes as powerful based on having a 200 nanosecond instruction speed.</a:t>
            </a:r>
          </a:p>
          <a:p>
            <a:r>
              <a:rPr lang="en-US" b="0" i="0" dirty="0">
                <a:effectLst/>
                <a:latin typeface="Comic Sans MS" panose="030F0702030302020204" pitchFamily="66" charset="0"/>
              </a:rPr>
              <a:t>PIC16F877a is a PIC Microcontroller and is normally used in Embedded Projects like Home Automation System, Bank Security System etc.</a:t>
            </a:r>
          </a:p>
          <a:p>
            <a:r>
              <a:rPr lang="en-US" b="0" i="0" dirty="0">
                <a:effectLst/>
                <a:latin typeface="Comic Sans MS" panose="030F0702030302020204" pitchFamily="66" charset="0"/>
              </a:rPr>
              <a:t>The PIC16F887 is an 8-bit microcontroller from Microchip. The 40-pin IC has 14 Channel 10-bit ADC making it suitable for applications which require more ADC inputs. The IC also has 2 Comparators, 2 Timers (8-bit and 16-bit) and supports SPI, I2C and UART communication protocols.</a:t>
            </a:r>
            <a:endParaRPr lang="en-IN" dirty="0">
              <a:latin typeface="Comic Sans MS" panose="030F0702030302020204" pitchFamily="66" charset="0"/>
            </a:endParaRPr>
          </a:p>
        </p:txBody>
      </p:sp>
    </p:spTree>
    <p:extLst>
      <p:ext uri="{BB962C8B-B14F-4D97-AF65-F5344CB8AC3E}">
        <p14:creationId xmlns:p14="http://schemas.microsoft.com/office/powerpoint/2010/main" val="2826203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B39839-B185-D896-5008-FF778BC15C1F}"/>
              </a:ext>
            </a:extLst>
          </p:cNvPr>
          <p:cNvSpPr/>
          <p:nvPr/>
        </p:nvSpPr>
        <p:spPr>
          <a:xfrm>
            <a:off x="4605129" y="1643970"/>
            <a:ext cx="1736034" cy="3498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mic Sans MS" panose="030F0702030302020204" pitchFamily="66" charset="0"/>
              </a:rPr>
              <a:t>PIC16F877A</a:t>
            </a:r>
          </a:p>
          <a:p>
            <a:pPr algn="ctr"/>
            <a:r>
              <a:rPr lang="en-IN" sz="1200" dirty="0">
                <a:solidFill>
                  <a:schemeClr val="tx1"/>
                </a:solidFill>
                <a:latin typeface="Comic Sans MS" panose="030F0702030302020204" pitchFamily="66" charset="0"/>
              </a:rPr>
              <a:t>MICROCONTROLLER</a:t>
            </a:r>
          </a:p>
        </p:txBody>
      </p:sp>
      <p:sp>
        <p:nvSpPr>
          <p:cNvPr id="3" name="Rectangle 2">
            <a:extLst>
              <a:ext uri="{FF2B5EF4-FFF2-40B4-BE49-F238E27FC236}">
                <a16:creationId xmlns:a16="http://schemas.microsoft.com/office/drawing/2014/main" id="{0A56071E-84DF-07E9-615B-190243E2C846}"/>
              </a:ext>
            </a:extLst>
          </p:cNvPr>
          <p:cNvSpPr/>
          <p:nvPr/>
        </p:nvSpPr>
        <p:spPr>
          <a:xfrm>
            <a:off x="4373216" y="438372"/>
            <a:ext cx="2199861" cy="6096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ctr"/>
            <a:r>
              <a:rPr lang="en-IN" b="1" dirty="0">
                <a:ln/>
                <a:solidFill>
                  <a:schemeClr val="tx1"/>
                </a:solidFill>
              </a:rPr>
              <a:t>LCD DISPLAY</a:t>
            </a:r>
          </a:p>
        </p:txBody>
      </p:sp>
      <p:sp>
        <p:nvSpPr>
          <p:cNvPr id="4" name="Rectangle 3">
            <a:extLst>
              <a:ext uri="{FF2B5EF4-FFF2-40B4-BE49-F238E27FC236}">
                <a16:creationId xmlns:a16="http://schemas.microsoft.com/office/drawing/2014/main" id="{7B23749E-00A8-2D15-5BCE-28596B7EBCCB}"/>
              </a:ext>
            </a:extLst>
          </p:cNvPr>
          <p:cNvSpPr/>
          <p:nvPr/>
        </p:nvSpPr>
        <p:spPr>
          <a:xfrm>
            <a:off x="7540486" y="1033670"/>
            <a:ext cx="675861" cy="1961322"/>
          </a:xfrm>
          <a:prstGeom prst="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Oval 5">
            <a:extLst>
              <a:ext uri="{FF2B5EF4-FFF2-40B4-BE49-F238E27FC236}">
                <a16:creationId xmlns:a16="http://schemas.microsoft.com/office/drawing/2014/main" id="{AEDBF92E-CE1A-F43B-FB1A-F13E293D03D8}"/>
              </a:ext>
            </a:extLst>
          </p:cNvPr>
          <p:cNvSpPr/>
          <p:nvPr/>
        </p:nvSpPr>
        <p:spPr>
          <a:xfrm>
            <a:off x="7673009" y="1802470"/>
            <a:ext cx="410817" cy="38431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8FD8FF72-FB18-C3F1-668E-A2625214CA6F}"/>
              </a:ext>
            </a:extLst>
          </p:cNvPr>
          <p:cNvSpPr/>
          <p:nvPr/>
        </p:nvSpPr>
        <p:spPr>
          <a:xfrm>
            <a:off x="7679634" y="2438400"/>
            <a:ext cx="410817" cy="384313"/>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03743B3E-9AC9-E097-BC1F-D5ABDAB90868}"/>
              </a:ext>
            </a:extLst>
          </p:cNvPr>
          <p:cNvPicPr>
            <a:picLocks noChangeAspect="1"/>
          </p:cNvPicPr>
          <p:nvPr/>
        </p:nvPicPr>
        <p:blipFill>
          <a:blip r:embed="rId2"/>
          <a:stretch>
            <a:fillRect/>
          </a:stretch>
        </p:blipFill>
        <p:spPr>
          <a:xfrm>
            <a:off x="9224093" y="1033670"/>
            <a:ext cx="688908" cy="1975275"/>
          </a:xfrm>
          <a:prstGeom prst="rect">
            <a:avLst/>
          </a:prstGeom>
        </p:spPr>
      </p:pic>
      <p:sp>
        <p:nvSpPr>
          <p:cNvPr id="10" name="Oval 9">
            <a:extLst>
              <a:ext uri="{FF2B5EF4-FFF2-40B4-BE49-F238E27FC236}">
                <a16:creationId xmlns:a16="http://schemas.microsoft.com/office/drawing/2014/main" id="{E38D1CA9-45E4-78CA-20F2-E7ADA95126B1}"/>
              </a:ext>
            </a:extLst>
          </p:cNvPr>
          <p:cNvSpPr/>
          <p:nvPr/>
        </p:nvSpPr>
        <p:spPr>
          <a:xfrm>
            <a:off x="7659755" y="1219375"/>
            <a:ext cx="410817" cy="384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E048E8C-BA3A-D515-BAA6-8AB4820B0538}"/>
              </a:ext>
            </a:extLst>
          </p:cNvPr>
          <p:cNvSpPr/>
          <p:nvPr/>
        </p:nvSpPr>
        <p:spPr>
          <a:xfrm>
            <a:off x="9356285" y="1219374"/>
            <a:ext cx="371160" cy="38431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8E0191C4-5D9F-C967-A4F8-B69423A287D3}"/>
              </a:ext>
            </a:extLst>
          </p:cNvPr>
          <p:cNvSpPr/>
          <p:nvPr/>
        </p:nvSpPr>
        <p:spPr>
          <a:xfrm>
            <a:off x="9356285" y="1802469"/>
            <a:ext cx="384112" cy="38431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0066CEF2-D528-CF7D-60B1-F9AF249B76A6}"/>
              </a:ext>
            </a:extLst>
          </p:cNvPr>
          <p:cNvSpPr/>
          <p:nvPr/>
        </p:nvSpPr>
        <p:spPr>
          <a:xfrm>
            <a:off x="9356285" y="2441713"/>
            <a:ext cx="371160" cy="384313"/>
          </a:xfrm>
          <a:prstGeom prst="ellipse">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581BC2CA-16C2-1DB8-65F1-3B5549BA68D2}"/>
              </a:ext>
            </a:extLst>
          </p:cNvPr>
          <p:cNvSpPr txBox="1"/>
          <p:nvPr/>
        </p:nvSpPr>
        <p:spPr>
          <a:xfrm>
            <a:off x="6997147" y="634870"/>
            <a:ext cx="1736035" cy="369332"/>
          </a:xfrm>
          <a:prstGeom prst="rect">
            <a:avLst/>
          </a:prstGeom>
          <a:noFill/>
        </p:spPr>
        <p:txBody>
          <a:bodyPr wrap="square" rtlCol="0">
            <a:spAutoFit/>
          </a:bodyPr>
          <a:lstStyle/>
          <a:p>
            <a:r>
              <a:rPr lang="en-IN" dirty="0"/>
              <a:t>TRAFFIC LIGHT 1</a:t>
            </a:r>
          </a:p>
        </p:txBody>
      </p:sp>
      <p:sp>
        <p:nvSpPr>
          <p:cNvPr id="16" name="TextBox 15">
            <a:extLst>
              <a:ext uri="{FF2B5EF4-FFF2-40B4-BE49-F238E27FC236}">
                <a16:creationId xmlns:a16="http://schemas.microsoft.com/office/drawing/2014/main" id="{7CB4FA21-D525-194D-7B04-8F85D5E7DA8B}"/>
              </a:ext>
            </a:extLst>
          </p:cNvPr>
          <p:cNvSpPr txBox="1"/>
          <p:nvPr/>
        </p:nvSpPr>
        <p:spPr>
          <a:xfrm>
            <a:off x="8733184" y="631907"/>
            <a:ext cx="1736036" cy="369332"/>
          </a:xfrm>
          <a:prstGeom prst="rect">
            <a:avLst/>
          </a:prstGeom>
          <a:noFill/>
        </p:spPr>
        <p:txBody>
          <a:bodyPr wrap="square" rtlCol="0">
            <a:spAutoFit/>
          </a:bodyPr>
          <a:lstStyle/>
          <a:p>
            <a:r>
              <a:rPr lang="en-IN" dirty="0"/>
              <a:t>TRAFFIC LIGHT 2</a:t>
            </a:r>
          </a:p>
        </p:txBody>
      </p:sp>
      <p:sp>
        <p:nvSpPr>
          <p:cNvPr id="17" name="Rectangle 16">
            <a:extLst>
              <a:ext uri="{FF2B5EF4-FFF2-40B4-BE49-F238E27FC236}">
                <a16:creationId xmlns:a16="http://schemas.microsoft.com/office/drawing/2014/main" id="{022DE27F-E362-67B1-1CF3-CC8A7DEFF16C}"/>
              </a:ext>
            </a:extLst>
          </p:cNvPr>
          <p:cNvSpPr/>
          <p:nvPr/>
        </p:nvSpPr>
        <p:spPr>
          <a:xfrm>
            <a:off x="6997146" y="4506439"/>
            <a:ext cx="1457739" cy="63610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tx1"/>
                </a:solidFill>
                <a:latin typeface="Comic Sans MS" panose="030F0702030302020204" pitchFamily="66" charset="0"/>
              </a:rPr>
              <a:t>MOTOR 1</a:t>
            </a:r>
          </a:p>
        </p:txBody>
      </p:sp>
      <p:sp>
        <p:nvSpPr>
          <p:cNvPr id="18" name="Rectangle 17">
            <a:extLst>
              <a:ext uri="{FF2B5EF4-FFF2-40B4-BE49-F238E27FC236}">
                <a16:creationId xmlns:a16="http://schemas.microsoft.com/office/drawing/2014/main" id="{E7F74018-8794-5C49-38A5-CC97AB3C3BC6}"/>
              </a:ext>
            </a:extLst>
          </p:cNvPr>
          <p:cNvSpPr/>
          <p:nvPr/>
        </p:nvSpPr>
        <p:spPr>
          <a:xfrm>
            <a:off x="6997147" y="5696521"/>
            <a:ext cx="1457739" cy="63610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tx1"/>
                </a:solidFill>
                <a:latin typeface="Comic Sans MS" panose="030F0702030302020204" pitchFamily="66" charset="0"/>
              </a:rPr>
              <a:t>MOTOR 2</a:t>
            </a:r>
          </a:p>
        </p:txBody>
      </p:sp>
      <p:sp>
        <p:nvSpPr>
          <p:cNvPr id="19" name="Oval 18">
            <a:extLst>
              <a:ext uri="{FF2B5EF4-FFF2-40B4-BE49-F238E27FC236}">
                <a16:creationId xmlns:a16="http://schemas.microsoft.com/office/drawing/2014/main" id="{609A8671-C1DD-E398-5F3A-56A9862F6D32}"/>
              </a:ext>
            </a:extLst>
          </p:cNvPr>
          <p:cNvSpPr/>
          <p:nvPr/>
        </p:nvSpPr>
        <p:spPr>
          <a:xfrm>
            <a:off x="9256748" y="4346023"/>
            <a:ext cx="1106452" cy="967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Comic Sans MS" panose="030F0702030302020204" pitchFamily="66" charset="0"/>
              </a:rPr>
              <a:t>GATE1</a:t>
            </a:r>
          </a:p>
        </p:txBody>
      </p:sp>
      <p:sp>
        <p:nvSpPr>
          <p:cNvPr id="21" name="Rectangle 20">
            <a:extLst>
              <a:ext uri="{FF2B5EF4-FFF2-40B4-BE49-F238E27FC236}">
                <a16:creationId xmlns:a16="http://schemas.microsoft.com/office/drawing/2014/main" id="{6320E96A-FF61-08EB-C818-17866183FCD6}"/>
              </a:ext>
            </a:extLst>
          </p:cNvPr>
          <p:cNvSpPr/>
          <p:nvPr/>
        </p:nvSpPr>
        <p:spPr>
          <a:xfrm>
            <a:off x="1610138" y="3180522"/>
            <a:ext cx="1537252" cy="715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mic Sans MS" panose="030F0702030302020204" pitchFamily="66" charset="0"/>
              </a:rPr>
              <a:t>PRESSURE SENSOR 1</a:t>
            </a:r>
          </a:p>
        </p:txBody>
      </p:sp>
      <p:sp>
        <p:nvSpPr>
          <p:cNvPr id="22" name="Rectangle 21">
            <a:extLst>
              <a:ext uri="{FF2B5EF4-FFF2-40B4-BE49-F238E27FC236}">
                <a16:creationId xmlns:a16="http://schemas.microsoft.com/office/drawing/2014/main" id="{F0D37500-71E2-70C6-3B0C-89DEADD88FE9}"/>
              </a:ext>
            </a:extLst>
          </p:cNvPr>
          <p:cNvSpPr/>
          <p:nvPr/>
        </p:nvSpPr>
        <p:spPr>
          <a:xfrm>
            <a:off x="1616763" y="4148630"/>
            <a:ext cx="1537252" cy="7156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mic Sans MS" panose="030F0702030302020204" pitchFamily="66" charset="0"/>
              </a:rPr>
              <a:t>PRESSURE SENSOR 2</a:t>
            </a:r>
          </a:p>
        </p:txBody>
      </p:sp>
      <p:sp>
        <p:nvSpPr>
          <p:cNvPr id="26" name="Oval 25">
            <a:extLst>
              <a:ext uri="{FF2B5EF4-FFF2-40B4-BE49-F238E27FC236}">
                <a16:creationId xmlns:a16="http://schemas.microsoft.com/office/drawing/2014/main" id="{29D23BE2-D1BD-3A1D-E7EA-14FB545A3E49}"/>
              </a:ext>
            </a:extLst>
          </p:cNvPr>
          <p:cNvSpPr/>
          <p:nvPr/>
        </p:nvSpPr>
        <p:spPr>
          <a:xfrm>
            <a:off x="9256748" y="5501401"/>
            <a:ext cx="1106452" cy="9674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tx1"/>
              </a:solidFill>
              <a:latin typeface="Comic Sans MS" panose="030F0702030302020204" pitchFamily="66" charset="0"/>
            </a:endParaRPr>
          </a:p>
          <a:p>
            <a:pPr algn="ctr"/>
            <a:endParaRPr lang="en-IN" dirty="0">
              <a:solidFill>
                <a:schemeClr val="tx1"/>
              </a:solidFill>
              <a:latin typeface="Comic Sans MS" panose="030F0702030302020204" pitchFamily="66" charset="0"/>
            </a:endParaRPr>
          </a:p>
        </p:txBody>
      </p:sp>
      <p:sp>
        <p:nvSpPr>
          <p:cNvPr id="27" name="TextBox 26">
            <a:extLst>
              <a:ext uri="{FF2B5EF4-FFF2-40B4-BE49-F238E27FC236}">
                <a16:creationId xmlns:a16="http://schemas.microsoft.com/office/drawing/2014/main" id="{B56CB467-FBDC-78FD-6788-981DFBC235A3}"/>
              </a:ext>
            </a:extLst>
          </p:cNvPr>
          <p:cNvSpPr txBox="1"/>
          <p:nvPr/>
        </p:nvSpPr>
        <p:spPr>
          <a:xfrm>
            <a:off x="9399492" y="5700779"/>
            <a:ext cx="794880" cy="584775"/>
          </a:xfrm>
          <a:prstGeom prst="rect">
            <a:avLst/>
          </a:prstGeom>
          <a:noFill/>
        </p:spPr>
        <p:txBody>
          <a:bodyPr wrap="square" rtlCol="0" anchor="ctr">
            <a:spAutoFit/>
          </a:bodyPr>
          <a:lstStyle/>
          <a:p>
            <a:pPr algn="ctr"/>
            <a:r>
              <a:rPr lang="en-IN" sz="1600" dirty="0">
                <a:latin typeface="Comic Sans MS" panose="030F0702030302020204" pitchFamily="66" charset="0"/>
              </a:rPr>
              <a:t>GATE 2</a:t>
            </a:r>
          </a:p>
        </p:txBody>
      </p:sp>
      <p:cxnSp>
        <p:nvCxnSpPr>
          <p:cNvPr id="32" name="Straight Arrow Connector 31">
            <a:extLst>
              <a:ext uri="{FF2B5EF4-FFF2-40B4-BE49-F238E27FC236}">
                <a16:creationId xmlns:a16="http://schemas.microsoft.com/office/drawing/2014/main" id="{2EC554C8-EFE9-594B-B5FB-ED50EEB54A15}"/>
              </a:ext>
            </a:extLst>
          </p:cNvPr>
          <p:cNvCxnSpPr>
            <a:stCxn id="2" idx="0"/>
            <a:endCxn id="3" idx="2"/>
          </p:cNvCxnSpPr>
          <p:nvPr/>
        </p:nvCxnSpPr>
        <p:spPr>
          <a:xfrm flipV="1">
            <a:off x="5473146" y="1047972"/>
            <a:ext cx="1" cy="595998"/>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F0CBA3F0-A95E-71C6-CDC0-EB8D458A280B}"/>
              </a:ext>
            </a:extLst>
          </p:cNvPr>
          <p:cNvCxnSpPr>
            <a:stCxn id="17" idx="3"/>
            <a:endCxn id="19" idx="2"/>
          </p:cNvCxnSpPr>
          <p:nvPr/>
        </p:nvCxnSpPr>
        <p:spPr>
          <a:xfrm>
            <a:off x="8454885" y="4824492"/>
            <a:ext cx="801863" cy="5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E39021C7-3D37-56A9-3258-F774C3D5B1F6}"/>
              </a:ext>
            </a:extLst>
          </p:cNvPr>
          <p:cNvCxnSpPr>
            <a:stCxn id="18" idx="3"/>
          </p:cNvCxnSpPr>
          <p:nvPr/>
        </p:nvCxnSpPr>
        <p:spPr>
          <a:xfrm>
            <a:off x="8454886" y="6014574"/>
            <a:ext cx="8018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57A686B9-1FD2-A7AD-D232-B83DE2C714D6}"/>
              </a:ext>
            </a:extLst>
          </p:cNvPr>
          <p:cNvCxnSpPr>
            <a:stCxn id="2" idx="3"/>
            <a:endCxn id="17" idx="1"/>
          </p:cNvCxnSpPr>
          <p:nvPr/>
        </p:nvCxnSpPr>
        <p:spPr>
          <a:xfrm>
            <a:off x="6341163" y="3393257"/>
            <a:ext cx="655983" cy="14312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F2C0417A-7D88-2D00-17B1-62AB24C5B4FF}"/>
              </a:ext>
            </a:extLst>
          </p:cNvPr>
          <p:cNvCxnSpPr>
            <a:stCxn id="2" idx="3"/>
            <a:endCxn id="18" idx="1"/>
          </p:cNvCxnSpPr>
          <p:nvPr/>
        </p:nvCxnSpPr>
        <p:spPr>
          <a:xfrm>
            <a:off x="6341163" y="3393257"/>
            <a:ext cx="655984" cy="262131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A7C717B4-BE34-9204-C2DE-2D93052AB263}"/>
              </a:ext>
            </a:extLst>
          </p:cNvPr>
          <p:cNvCxnSpPr>
            <a:stCxn id="21" idx="3"/>
          </p:cNvCxnSpPr>
          <p:nvPr/>
        </p:nvCxnSpPr>
        <p:spPr>
          <a:xfrm>
            <a:off x="3147390" y="3538331"/>
            <a:ext cx="14577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F8930174-BEAA-7FFD-8BF2-727550039156}"/>
              </a:ext>
            </a:extLst>
          </p:cNvPr>
          <p:cNvCxnSpPr>
            <a:stCxn id="22" idx="3"/>
          </p:cNvCxnSpPr>
          <p:nvPr/>
        </p:nvCxnSpPr>
        <p:spPr>
          <a:xfrm>
            <a:off x="3154015" y="4506439"/>
            <a:ext cx="14511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8BD3B174-138A-7A47-B3EB-B4B4AEC5206D}"/>
              </a:ext>
            </a:extLst>
          </p:cNvPr>
          <p:cNvSpPr txBox="1"/>
          <p:nvPr/>
        </p:nvSpPr>
        <p:spPr>
          <a:xfrm>
            <a:off x="821542" y="631907"/>
            <a:ext cx="2783134" cy="461665"/>
          </a:xfrm>
          <a:prstGeom prst="rect">
            <a:avLst/>
          </a:prstGeom>
          <a:noFill/>
        </p:spPr>
        <p:txBody>
          <a:bodyPr wrap="none" rtlCol="0">
            <a:spAutoFit/>
          </a:bodyPr>
          <a:lstStyle/>
          <a:p>
            <a:r>
              <a:rPr lang="en-IN" sz="2400" u="sng" dirty="0">
                <a:latin typeface="Showcard Gothic" panose="04020904020102020604" pitchFamily="82" charset="0"/>
              </a:rPr>
              <a:t>BLOCK DIAGRAM </a:t>
            </a:r>
            <a:r>
              <a:rPr lang="en-IN" sz="2400" dirty="0">
                <a:latin typeface="Showcard Gothic" panose="04020904020102020604" pitchFamily="82" charset="0"/>
              </a:rPr>
              <a:t>:</a:t>
            </a:r>
          </a:p>
        </p:txBody>
      </p:sp>
      <p:cxnSp>
        <p:nvCxnSpPr>
          <p:cNvPr id="73" name="Straight Arrow Connector 72">
            <a:extLst>
              <a:ext uri="{FF2B5EF4-FFF2-40B4-BE49-F238E27FC236}">
                <a16:creationId xmlns:a16="http://schemas.microsoft.com/office/drawing/2014/main" id="{DB538E59-F1E5-F603-7167-78E1C17196E9}"/>
              </a:ext>
            </a:extLst>
          </p:cNvPr>
          <p:cNvCxnSpPr>
            <a:cxnSpLocks/>
            <a:endCxn id="4" idx="1"/>
          </p:cNvCxnSpPr>
          <p:nvPr/>
        </p:nvCxnSpPr>
        <p:spPr>
          <a:xfrm>
            <a:off x="6341163" y="2014331"/>
            <a:ext cx="11993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309E47C0-22B2-4BE8-6864-3C8E47CC7578}"/>
              </a:ext>
            </a:extLst>
          </p:cNvPr>
          <p:cNvCxnSpPr>
            <a:endCxn id="8" idx="3"/>
          </p:cNvCxnSpPr>
          <p:nvPr/>
        </p:nvCxnSpPr>
        <p:spPr>
          <a:xfrm flipV="1">
            <a:off x="6341163" y="2021308"/>
            <a:ext cx="3571838" cy="1159214"/>
          </a:xfrm>
          <a:prstGeom prst="bentConnector3">
            <a:avLst>
              <a:gd name="adj1" fmla="val 106400"/>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4E672B0A-9023-1013-4747-0C3B5DB95AE5}"/>
              </a:ext>
            </a:extLst>
          </p:cNvPr>
          <p:cNvCxnSpPr/>
          <p:nvPr/>
        </p:nvCxnSpPr>
        <p:spPr>
          <a:xfrm>
            <a:off x="1152939" y="5313432"/>
            <a:ext cx="834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CCAB2E75-4A18-4887-2DB7-72216E62E5AA}"/>
              </a:ext>
            </a:extLst>
          </p:cNvPr>
          <p:cNvCxnSpPr/>
          <p:nvPr/>
        </p:nvCxnSpPr>
        <p:spPr>
          <a:xfrm flipH="1">
            <a:off x="1152939" y="5810028"/>
            <a:ext cx="8348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ABBA35A7-A154-ACE3-500F-B9E8E4E26F02}"/>
              </a:ext>
            </a:extLst>
          </p:cNvPr>
          <p:cNvSpPr txBox="1"/>
          <p:nvPr/>
        </p:nvSpPr>
        <p:spPr>
          <a:xfrm>
            <a:off x="2213109" y="5156007"/>
            <a:ext cx="857927" cy="338554"/>
          </a:xfrm>
          <a:prstGeom prst="rect">
            <a:avLst/>
          </a:prstGeom>
          <a:noFill/>
        </p:spPr>
        <p:txBody>
          <a:bodyPr wrap="none" rtlCol="0">
            <a:spAutoFit/>
          </a:bodyPr>
          <a:lstStyle/>
          <a:p>
            <a:r>
              <a:rPr lang="en-IN" sz="1600" dirty="0">
                <a:latin typeface="Comic Sans MS" panose="030F0702030302020204" pitchFamily="66" charset="0"/>
              </a:rPr>
              <a:t>INPUT</a:t>
            </a:r>
          </a:p>
        </p:txBody>
      </p:sp>
      <p:sp>
        <p:nvSpPr>
          <p:cNvPr id="82" name="TextBox 81">
            <a:extLst>
              <a:ext uri="{FF2B5EF4-FFF2-40B4-BE49-F238E27FC236}">
                <a16:creationId xmlns:a16="http://schemas.microsoft.com/office/drawing/2014/main" id="{1FC07CF2-C746-F10A-7899-9C7C5960DF0A}"/>
              </a:ext>
            </a:extLst>
          </p:cNvPr>
          <p:cNvSpPr txBox="1"/>
          <p:nvPr/>
        </p:nvSpPr>
        <p:spPr>
          <a:xfrm>
            <a:off x="2118154" y="5640751"/>
            <a:ext cx="1035861" cy="338554"/>
          </a:xfrm>
          <a:prstGeom prst="rect">
            <a:avLst/>
          </a:prstGeom>
          <a:noFill/>
        </p:spPr>
        <p:txBody>
          <a:bodyPr wrap="none" rtlCol="0">
            <a:spAutoFit/>
          </a:bodyPr>
          <a:lstStyle/>
          <a:p>
            <a:r>
              <a:rPr lang="en-IN" sz="1600" dirty="0">
                <a:latin typeface="Comic Sans MS" panose="030F0702030302020204" pitchFamily="66" charset="0"/>
              </a:rPr>
              <a:t>OUTPUT</a:t>
            </a:r>
          </a:p>
        </p:txBody>
      </p:sp>
    </p:spTree>
    <p:extLst>
      <p:ext uri="{BB962C8B-B14F-4D97-AF65-F5344CB8AC3E}">
        <p14:creationId xmlns:p14="http://schemas.microsoft.com/office/powerpoint/2010/main" val="263061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349A-D963-4274-6420-3335D5B21C02}"/>
              </a:ext>
            </a:extLst>
          </p:cNvPr>
          <p:cNvSpPr>
            <a:spLocks noGrp="1"/>
          </p:cNvSpPr>
          <p:nvPr>
            <p:ph type="title"/>
          </p:nvPr>
        </p:nvSpPr>
        <p:spPr/>
        <p:txBody>
          <a:bodyPr anchor="ctr"/>
          <a:lstStyle/>
          <a:p>
            <a:r>
              <a:rPr lang="en-IN" dirty="0">
                <a:latin typeface="Showcard Gothic" panose="04020904020102020604" pitchFamily="82" charset="0"/>
              </a:rPr>
              <a:t>WORKING :</a:t>
            </a:r>
          </a:p>
        </p:txBody>
      </p:sp>
      <p:pic>
        <p:nvPicPr>
          <p:cNvPr id="6" name="Picture Placeholder 5">
            <a:extLst>
              <a:ext uri="{FF2B5EF4-FFF2-40B4-BE49-F238E27FC236}">
                <a16:creationId xmlns:a16="http://schemas.microsoft.com/office/drawing/2014/main" id="{29F29C70-5545-78BD-9E67-D7CA44C5B16A}"/>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2600" b="12600"/>
          <a:stretch>
            <a:fillRect/>
          </a:stretch>
        </p:blipFill>
        <p:spPr>
          <a:xfrm>
            <a:off x="5989982" y="1210986"/>
            <a:ext cx="4625009" cy="3811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C0168352-6991-217D-6A9F-6C72D4321DAC}"/>
              </a:ext>
            </a:extLst>
          </p:cNvPr>
          <p:cNvSpPr>
            <a:spLocks noGrp="1"/>
          </p:cNvSpPr>
          <p:nvPr>
            <p:ph type="body" sz="half" idx="2"/>
          </p:nvPr>
        </p:nvSpPr>
        <p:spPr/>
        <p:txBody>
          <a:bodyPr/>
          <a:lstStyle/>
          <a:p>
            <a:r>
              <a:rPr lang="en-IN" dirty="0">
                <a:latin typeface="Comic Sans MS" panose="030F0702030302020204" pitchFamily="66" charset="0"/>
              </a:rPr>
              <a:t>When the train enters at the particular distance( i.e.,1km ), the sensors detects the train and the traffic signal turns to red and the gate closes and then the information( TRAIN REACHING ) is shown in the display. </a:t>
            </a:r>
          </a:p>
          <a:p>
            <a:r>
              <a:rPr lang="en-IN" dirty="0">
                <a:latin typeface="Comic Sans MS" panose="030F0702030302020204" pitchFamily="66" charset="0"/>
              </a:rPr>
              <a:t>After the train crosses the gate and then detects through the sensor2, the traffic signal turns to green and the gate will open. Meanwhile, the information( TRAIN LEFT ) is shown in the display. </a:t>
            </a:r>
          </a:p>
        </p:txBody>
      </p:sp>
    </p:spTree>
    <p:extLst>
      <p:ext uri="{BB962C8B-B14F-4D97-AF65-F5344CB8AC3E}">
        <p14:creationId xmlns:p14="http://schemas.microsoft.com/office/powerpoint/2010/main" val="1970861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DC521-7ACE-F8BE-B253-FC09B5DBEF6C}"/>
              </a:ext>
            </a:extLst>
          </p:cNvPr>
          <p:cNvSpPr>
            <a:spLocks noGrp="1"/>
          </p:cNvSpPr>
          <p:nvPr>
            <p:ph type="title"/>
          </p:nvPr>
        </p:nvSpPr>
        <p:spPr>
          <a:xfrm>
            <a:off x="839788" y="457200"/>
            <a:ext cx="3932237" cy="1411357"/>
          </a:xfrm>
        </p:spPr>
        <p:txBody>
          <a:bodyPr>
            <a:normAutofit fontScale="90000"/>
          </a:bodyPr>
          <a:lstStyle/>
          <a:p>
            <a:r>
              <a:rPr lang="en-IN" dirty="0">
                <a:latin typeface="Showcard Gothic" panose="04020904020102020604" pitchFamily="82" charset="0"/>
              </a:rPr>
              <a:t>ADVANTAGES OF AUTOMATIC RAILWAY GATE CONTROLLER :</a:t>
            </a:r>
          </a:p>
        </p:txBody>
      </p:sp>
      <p:pic>
        <p:nvPicPr>
          <p:cNvPr id="6" name="Picture Placeholder 5">
            <a:extLst>
              <a:ext uri="{FF2B5EF4-FFF2-40B4-BE49-F238E27FC236}">
                <a16:creationId xmlns:a16="http://schemas.microsoft.com/office/drawing/2014/main" id="{5AC5DE9D-B0E5-780D-0303-A97F0E8F73D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090" b="2090"/>
          <a:stretch>
            <a:fillRect/>
          </a:stretch>
        </p:blipFill>
        <p:spPr>
          <a:xfrm>
            <a:off x="5738191" y="1118219"/>
            <a:ext cx="5614022" cy="38115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 Placeholder 3">
            <a:extLst>
              <a:ext uri="{FF2B5EF4-FFF2-40B4-BE49-F238E27FC236}">
                <a16:creationId xmlns:a16="http://schemas.microsoft.com/office/drawing/2014/main" id="{A2F5C91E-0409-3286-62DD-82EB34AC82CE}"/>
              </a:ext>
            </a:extLst>
          </p:cNvPr>
          <p:cNvSpPr>
            <a:spLocks noGrp="1"/>
          </p:cNvSpPr>
          <p:nvPr>
            <p:ph type="body" sz="half" idx="2"/>
          </p:nvPr>
        </p:nvSpPr>
        <p:spPr/>
        <p:txBody>
          <a:bodyPr>
            <a:normAutofit fontScale="85000" lnSpcReduction="20000"/>
          </a:bodyPr>
          <a:lstStyle/>
          <a:p>
            <a:pPr marL="342900" indent="-342900">
              <a:buAutoNum type="arabicPeriod"/>
            </a:pPr>
            <a:r>
              <a:rPr lang="en-IN" sz="2400" dirty="0">
                <a:latin typeface="Comic Sans MS" panose="030F0702030302020204" pitchFamily="66" charset="0"/>
              </a:rPr>
              <a:t>Avoid man power.</a:t>
            </a:r>
          </a:p>
          <a:p>
            <a:pPr marL="342900" indent="-342900">
              <a:buAutoNum type="arabicPeriod"/>
            </a:pPr>
            <a:r>
              <a:rPr lang="en-IN" sz="2400" dirty="0">
                <a:latin typeface="Comic Sans MS" panose="030F0702030302020204" pitchFamily="66" charset="0"/>
              </a:rPr>
              <a:t>Reduce operation costs.</a:t>
            </a:r>
          </a:p>
          <a:p>
            <a:pPr marL="342900" indent="-342900">
              <a:buAutoNum type="arabicPeriod"/>
            </a:pPr>
            <a:r>
              <a:rPr lang="en-IN" sz="2400" dirty="0">
                <a:latin typeface="Comic Sans MS" panose="030F0702030302020204" pitchFamily="66" charset="0"/>
              </a:rPr>
              <a:t>Easy to use.</a:t>
            </a:r>
          </a:p>
          <a:p>
            <a:pPr marL="342900" indent="-342900">
              <a:buAutoNum type="arabicPeriod"/>
            </a:pPr>
            <a:r>
              <a:rPr lang="en-IN" sz="2400" dirty="0">
                <a:latin typeface="Comic Sans MS" panose="030F0702030302020204" pitchFamily="66" charset="0"/>
              </a:rPr>
              <a:t>Performance is high.</a:t>
            </a:r>
          </a:p>
          <a:p>
            <a:pPr marL="342900" indent="-342900">
              <a:buAutoNum type="arabicPeriod"/>
            </a:pPr>
            <a:r>
              <a:rPr lang="en-IN" sz="2400" dirty="0">
                <a:latin typeface="Comic Sans MS" panose="030F0702030302020204" pitchFamily="66" charset="0"/>
              </a:rPr>
              <a:t>Portable.</a:t>
            </a:r>
          </a:p>
          <a:p>
            <a:pPr marL="342900" indent="-342900">
              <a:buAutoNum type="arabicPeriod"/>
            </a:pPr>
            <a:r>
              <a:rPr lang="en-IN" sz="2400" dirty="0">
                <a:latin typeface="Comic Sans MS" panose="030F0702030302020204" pitchFamily="66" charset="0"/>
              </a:rPr>
              <a:t>Accuracy is high.</a:t>
            </a:r>
          </a:p>
          <a:p>
            <a:pPr marL="342900" indent="-342900">
              <a:buAutoNum type="arabicPeriod"/>
            </a:pPr>
            <a:r>
              <a:rPr lang="en-IN" sz="2400" dirty="0">
                <a:latin typeface="Comic Sans MS" panose="030F0702030302020204" pitchFamily="66" charset="0"/>
              </a:rPr>
              <a:t>Automatic operation.</a:t>
            </a:r>
          </a:p>
          <a:p>
            <a:pPr marL="342900" indent="-342900">
              <a:buAutoNum type="arabicPeriod"/>
            </a:pPr>
            <a:r>
              <a:rPr lang="en-IN" sz="2400" dirty="0">
                <a:latin typeface="Comic Sans MS" panose="030F0702030302020204" pitchFamily="66" charset="0"/>
              </a:rPr>
              <a:t>Low power consumption.</a:t>
            </a:r>
          </a:p>
          <a:p>
            <a:pPr marL="342900" indent="-342900">
              <a:lnSpc>
                <a:spcPct val="120000"/>
              </a:lnSpc>
              <a:buAutoNum type="arabicPeriod"/>
            </a:pPr>
            <a:r>
              <a:rPr lang="en-IN" sz="2400" dirty="0">
                <a:latin typeface="Comic Sans MS" panose="030F0702030302020204" pitchFamily="66" charset="0"/>
              </a:rPr>
              <a:t>Traffic light is installed to avoid traffic jam and accidents.</a:t>
            </a:r>
          </a:p>
        </p:txBody>
      </p:sp>
    </p:spTree>
    <p:extLst>
      <p:ext uri="{BB962C8B-B14F-4D97-AF65-F5344CB8AC3E}">
        <p14:creationId xmlns:p14="http://schemas.microsoft.com/office/powerpoint/2010/main" val="2153093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77A723-5E09-2E10-F786-C53D43847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047750"/>
            <a:ext cx="9144000" cy="4762500"/>
          </a:xfrm>
          <a:prstGeom prst="rect">
            <a:avLst/>
          </a:prstGeom>
        </p:spPr>
      </p:pic>
    </p:spTree>
    <p:extLst>
      <p:ext uri="{BB962C8B-B14F-4D97-AF65-F5344CB8AC3E}">
        <p14:creationId xmlns:p14="http://schemas.microsoft.com/office/powerpoint/2010/main" val="2840766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6FDA5-8E27-BD34-E7D3-F3202D600DC7}"/>
              </a:ext>
            </a:extLst>
          </p:cNvPr>
          <p:cNvSpPr>
            <a:spLocks noGrp="1"/>
          </p:cNvSpPr>
          <p:nvPr>
            <p:ph type="title"/>
          </p:nvPr>
        </p:nvSpPr>
        <p:spPr/>
        <p:txBody>
          <a:bodyPr/>
          <a:lstStyle/>
          <a:p>
            <a:r>
              <a:rPr lang="en-IN" dirty="0">
                <a:latin typeface="Showcard Gothic" panose="04020904020102020604" pitchFamily="82" charset="0"/>
              </a:rPr>
              <a:t>AUTOMATIC RAILWAY GATE CONTROLLER USING PIC16F877A :</a:t>
            </a:r>
          </a:p>
        </p:txBody>
      </p:sp>
      <p:pic>
        <p:nvPicPr>
          <p:cNvPr id="4" name="Picture 3">
            <a:extLst>
              <a:ext uri="{FF2B5EF4-FFF2-40B4-BE49-F238E27FC236}">
                <a16:creationId xmlns:a16="http://schemas.microsoft.com/office/drawing/2014/main" id="{98870940-6182-4A41-B6D3-85C45684D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504" y="1855304"/>
            <a:ext cx="8136835" cy="4293705"/>
          </a:xfrm>
          <a:prstGeom prst="rect">
            <a:avLst/>
          </a:prstGeom>
        </p:spPr>
      </p:pic>
    </p:spTree>
    <p:extLst>
      <p:ext uri="{BB962C8B-B14F-4D97-AF65-F5344CB8AC3E}">
        <p14:creationId xmlns:p14="http://schemas.microsoft.com/office/powerpoint/2010/main" val="2919348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1777-12F9-AD6B-2CDC-737D6E9A75D7}"/>
              </a:ext>
            </a:extLst>
          </p:cNvPr>
          <p:cNvSpPr>
            <a:spLocks noGrp="1"/>
          </p:cNvSpPr>
          <p:nvPr>
            <p:ph type="title"/>
          </p:nvPr>
        </p:nvSpPr>
        <p:spPr/>
        <p:txBody>
          <a:bodyPr anchor="ctr"/>
          <a:lstStyle/>
          <a:p>
            <a:r>
              <a:rPr lang="en-IN" dirty="0">
                <a:latin typeface="Showcard Gothic" panose="04020904020102020604" pitchFamily="82" charset="0"/>
              </a:rPr>
              <a:t>TABLE OF CONTENTS :</a:t>
            </a:r>
          </a:p>
        </p:txBody>
      </p:sp>
      <p:pic>
        <p:nvPicPr>
          <p:cNvPr id="6" name="Picture Placeholder 5">
            <a:extLst>
              <a:ext uri="{FF2B5EF4-FFF2-40B4-BE49-F238E27FC236}">
                <a16:creationId xmlns:a16="http://schemas.microsoft.com/office/drawing/2014/main" id="{84789FC8-48CF-517F-E60B-8A0A8258D65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4298" b="4298"/>
          <a:stretch>
            <a:fillRect/>
          </a:stretch>
        </p:blipFill>
        <p:spPr>
          <a:xfrm>
            <a:off x="5183188" y="1815548"/>
            <a:ext cx="5007734" cy="4045502"/>
          </a:xfrm>
        </p:spPr>
      </p:pic>
      <p:sp>
        <p:nvSpPr>
          <p:cNvPr id="4" name="Text Placeholder 3">
            <a:extLst>
              <a:ext uri="{FF2B5EF4-FFF2-40B4-BE49-F238E27FC236}">
                <a16:creationId xmlns:a16="http://schemas.microsoft.com/office/drawing/2014/main" id="{0C11FA5B-3566-0DDB-9361-F980A8112739}"/>
              </a:ext>
            </a:extLst>
          </p:cNvPr>
          <p:cNvSpPr>
            <a:spLocks noGrp="1"/>
          </p:cNvSpPr>
          <p:nvPr>
            <p:ph type="body" sz="half" idx="2"/>
          </p:nvPr>
        </p:nvSpPr>
        <p:spPr/>
        <p:txBody>
          <a:bodyPr/>
          <a:lstStyle/>
          <a:p>
            <a:pPr marL="342900" indent="-342900">
              <a:buAutoNum type="arabicPeriod"/>
            </a:pPr>
            <a:r>
              <a:rPr lang="en-IN" dirty="0">
                <a:latin typeface="Forte" panose="03060902040502070203" pitchFamily="66" charset="0"/>
              </a:rPr>
              <a:t>ABSTRACT</a:t>
            </a:r>
          </a:p>
          <a:p>
            <a:pPr marL="342900" indent="-342900">
              <a:buAutoNum type="arabicPeriod"/>
            </a:pPr>
            <a:r>
              <a:rPr lang="en-IN" dirty="0">
                <a:latin typeface="Forte" panose="03060902040502070203" pitchFamily="66" charset="0"/>
              </a:rPr>
              <a:t>INTRODUCTION</a:t>
            </a:r>
          </a:p>
          <a:p>
            <a:pPr marL="342900" indent="-342900">
              <a:buAutoNum type="arabicPeriod"/>
            </a:pPr>
            <a:r>
              <a:rPr lang="en-IN" dirty="0">
                <a:latin typeface="Forte" panose="03060902040502070203" pitchFamily="66" charset="0"/>
              </a:rPr>
              <a:t>IMPORTANCE OF RAILWAY GATES</a:t>
            </a:r>
          </a:p>
          <a:p>
            <a:pPr marL="342900" indent="-342900">
              <a:buAutoNum type="arabicPeriod"/>
            </a:pPr>
            <a:r>
              <a:rPr lang="en-IN" dirty="0">
                <a:latin typeface="Forte" panose="03060902040502070203" pitchFamily="66" charset="0"/>
              </a:rPr>
              <a:t>DRAWBACKS OF MANNED RAILWAY GATE CONTROL SYSTEMS</a:t>
            </a:r>
          </a:p>
          <a:p>
            <a:pPr marL="342900" indent="-342900">
              <a:buAutoNum type="arabicPeriod"/>
            </a:pPr>
            <a:r>
              <a:rPr lang="en-IN" dirty="0">
                <a:latin typeface="Forte" panose="03060902040502070203" pitchFamily="66" charset="0"/>
              </a:rPr>
              <a:t>HARDWARES USED</a:t>
            </a:r>
          </a:p>
          <a:p>
            <a:pPr marL="342900" indent="-342900">
              <a:buAutoNum type="arabicPeriod"/>
            </a:pPr>
            <a:r>
              <a:rPr lang="en-IN" dirty="0">
                <a:latin typeface="Forte" panose="03060902040502070203" pitchFamily="66" charset="0"/>
              </a:rPr>
              <a:t>SOFTWARES USED</a:t>
            </a:r>
          </a:p>
          <a:p>
            <a:pPr marL="342900" indent="-342900">
              <a:buAutoNum type="arabicPeriod"/>
            </a:pPr>
            <a:r>
              <a:rPr lang="en-IN" dirty="0">
                <a:latin typeface="Forte" panose="03060902040502070203" pitchFamily="66" charset="0"/>
              </a:rPr>
              <a:t>PIC16F877A</a:t>
            </a:r>
          </a:p>
          <a:p>
            <a:pPr marL="342900" indent="-342900">
              <a:buAutoNum type="arabicPeriod"/>
            </a:pPr>
            <a:r>
              <a:rPr lang="en-IN" dirty="0">
                <a:latin typeface="Forte" panose="03060902040502070203" pitchFamily="66" charset="0"/>
              </a:rPr>
              <a:t>BLOCK DIAGRAM</a:t>
            </a:r>
          </a:p>
          <a:p>
            <a:pPr marL="342900" indent="-342900">
              <a:buAutoNum type="arabicPeriod"/>
            </a:pPr>
            <a:r>
              <a:rPr lang="en-IN" dirty="0">
                <a:latin typeface="Forte" panose="03060902040502070203" pitchFamily="66" charset="0"/>
              </a:rPr>
              <a:t>WORKING</a:t>
            </a:r>
          </a:p>
          <a:p>
            <a:pPr marL="342900" indent="-342900">
              <a:buAutoNum type="arabicPeriod"/>
            </a:pPr>
            <a:r>
              <a:rPr lang="en-IN" dirty="0">
                <a:latin typeface="Forte" panose="03060902040502070203" pitchFamily="66" charset="0"/>
              </a:rPr>
              <a:t>ADVANTAGES</a:t>
            </a:r>
          </a:p>
        </p:txBody>
      </p:sp>
    </p:spTree>
    <p:extLst>
      <p:ext uri="{BB962C8B-B14F-4D97-AF65-F5344CB8AC3E}">
        <p14:creationId xmlns:p14="http://schemas.microsoft.com/office/powerpoint/2010/main" val="2041821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5B97-C7D5-114D-509A-9B2062FEEA64}"/>
              </a:ext>
            </a:extLst>
          </p:cNvPr>
          <p:cNvSpPr>
            <a:spLocks noGrp="1"/>
          </p:cNvSpPr>
          <p:nvPr>
            <p:ph type="title"/>
          </p:nvPr>
        </p:nvSpPr>
        <p:spPr>
          <a:xfrm>
            <a:off x="838200" y="365125"/>
            <a:ext cx="10515600" cy="973345"/>
          </a:xfrm>
        </p:spPr>
        <p:txBody>
          <a:bodyPr/>
          <a:lstStyle/>
          <a:p>
            <a:r>
              <a:rPr lang="en-IN" dirty="0">
                <a:latin typeface="Showcard Gothic" panose="04020904020102020604" pitchFamily="82" charset="0"/>
              </a:rPr>
              <a:t>ABSTRACT :</a:t>
            </a:r>
          </a:p>
        </p:txBody>
      </p:sp>
      <p:sp>
        <p:nvSpPr>
          <p:cNvPr id="3" name="Content Placeholder 2">
            <a:extLst>
              <a:ext uri="{FF2B5EF4-FFF2-40B4-BE49-F238E27FC236}">
                <a16:creationId xmlns:a16="http://schemas.microsoft.com/office/drawing/2014/main" id="{347ECD75-D017-D5A7-297C-39E49D0C48D6}"/>
              </a:ext>
            </a:extLst>
          </p:cNvPr>
          <p:cNvSpPr>
            <a:spLocks noGrp="1"/>
          </p:cNvSpPr>
          <p:nvPr>
            <p:ph idx="1"/>
          </p:nvPr>
        </p:nvSpPr>
        <p:spPr>
          <a:xfrm>
            <a:off x="838200" y="1338470"/>
            <a:ext cx="10515600" cy="5380381"/>
          </a:xfrm>
        </p:spPr>
        <p:txBody>
          <a:bodyPr>
            <a:normAutofit fontScale="85000" lnSpcReduction="10000"/>
          </a:bodyPr>
          <a:lstStyle/>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The abstract of this project is to provide an automatic railway gate at a level crossing replacing the gates operated by the gatekeeper.</a:t>
            </a:r>
          </a:p>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 It deals with two things. Firstly, it deals with the reduction of time for which the gate is being kept closed, and secondly, to provide safety to the road users by reducing the accidents.</a:t>
            </a:r>
          </a:p>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By the presently existing system once the train leaves the station, the stationmaster informs the gatekeeper about the arrival of the train through the telephone. Once the gatekeeper receives the information, the closes the gate depending on the timing at which the train arrives.</a:t>
            </a:r>
          </a:p>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Hence, if the train is late due to certain reasons, then gate remain closed for a long time causing traffic near the gates.</a:t>
            </a:r>
          </a:p>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By employing the automatic railway gate control at the level crossing the arrival of the train is detected by the sensor placed near to the gate. Hence, the time for which it is closed is less compared to the manually operated gates and also reduces the human labour.</a:t>
            </a:r>
          </a:p>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This type of gates can be employed in an unmanned level crossing where the chances of accidents are higher and reliable operation is required. Since, the operation is automatic; error due to manual operation is prevented.</a:t>
            </a:r>
          </a:p>
          <a:p>
            <a:pPr marL="342900" indent="-342900">
              <a:lnSpc>
                <a:spcPct val="107000"/>
              </a:lnSpc>
              <a:spcAft>
                <a:spcPts val="800"/>
              </a:spcAft>
              <a:buFont typeface="+mj-lt"/>
              <a:buAutoNum type="arabicPeriod"/>
            </a:pPr>
            <a:r>
              <a:rPr lang="en-IN" sz="1800" b="1" kern="100" dirty="0">
                <a:effectLst/>
                <a:latin typeface="Comic Sans MS" panose="030F0702030302020204" pitchFamily="66" charset="0"/>
                <a:ea typeface="Calibri" panose="020F0502020204030204" pitchFamily="34" charset="0"/>
                <a:cs typeface="Times New Roman" panose="02020603050405020304" pitchFamily="18" charset="0"/>
              </a:rPr>
              <a:t>Automatic railway gate control is highly economical microcontroller based arrangement, designed for use in almost all the unmanned level crossings in the country.</a:t>
            </a:r>
            <a:endParaRPr lang="en-IN" sz="1800" kern="100" dirty="0">
              <a:effectLst/>
              <a:latin typeface="Comic Sans MS" panose="030F0702030302020204" pitchFamily="66" charset="0"/>
              <a:ea typeface="Calibri" panose="020F0502020204030204" pitchFamily="34" charset="0"/>
              <a:cs typeface="Times New Roman" panose="02020603050405020304" pitchFamily="18" charset="0"/>
            </a:endParaRPr>
          </a:p>
          <a:p>
            <a:pPr marL="0" indent="0">
              <a:buNone/>
            </a:pPr>
            <a:endParaRPr lang="en-IN" dirty="0">
              <a:latin typeface="Forte" panose="03060902040502070203" pitchFamily="66" charset="0"/>
            </a:endParaRPr>
          </a:p>
        </p:txBody>
      </p:sp>
    </p:spTree>
    <p:extLst>
      <p:ext uri="{BB962C8B-B14F-4D97-AF65-F5344CB8AC3E}">
        <p14:creationId xmlns:p14="http://schemas.microsoft.com/office/powerpoint/2010/main" val="1137205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45A1-69DE-3DAE-E483-963CC469BE1F}"/>
              </a:ext>
            </a:extLst>
          </p:cNvPr>
          <p:cNvSpPr>
            <a:spLocks noGrp="1"/>
          </p:cNvSpPr>
          <p:nvPr>
            <p:ph type="title"/>
          </p:nvPr>
        </p:nvSpPr>
        <p:spPr/>
        <p:txBody>
          <a:bodyPr anchor="ctr"/>
          <a:lstStyle/>
          <a:p>
            <a:r>
              <a:rPr lang="en-IN" dirty="0">
                <a:latin typeface="Showcard Gothic" panose="04020904020102020604" pitchFamily="82" charset="0"/>
              </a:rPr>
              <a:t>INTRODUCTION :</a:t>
            </a:r>
          </a:p>
        </p:txBody>
      </p:sp>
      <p:sp>
        <p:nvSpPr>
          <p:cNvPr id="3" name="Content Placeholder 2">
            <a:extLst>
              <a:ext uri="{FF2B5EF4-FFF2-40B4-BE49-F238E27FC236}">
                <a16:creationId xmlns:a16="http://schemas.microsoft.com/office/drawing/2014/main" id="{7F50EDA9-E624-4486-CBB4-F36D78A3938B}"/>
              </a:ext>
            </a:extLst>
          </p:cNvPr>
          <p:cNvSpPr>
            <a:spLocks noGrp="1"/>
          </p:cNvSpPr>
          <p:nvPr>
            <p:ph idx="1"/>
          </p:nvPr>
        </p:nvSpPr>
        <p:spPr>
          <a:xfrm>
            <a:off x="5183188" y="457200"/>
            <a:ext cx="6172200" cy="6009861"/>
          </a:xfrm>
        </p:spPr>
        <p:txBody>
          <a:bodyPr>
            <a:normAutofit fontScale="25000" lnSpcReduction="20000"/>
          </a:bodyPr>
          <a:lstStyle/>
          <a:p>
            <a:pPr marL="0" indent="0">
              <a:lnSpc>
                <a:spcPct val="120000"/>
              </a:lnSpc>
              <a:buNone/>
            </a:pPr>
            <a:r>
              <a:rPr lang="en-IN" sz="6400" dirty="0">
                <a:latin typeface="Comic Sans MS" panose="030F0702030302020204" pitchFamily="66" charset="0"/>
              </a:rPr>
              <a:t>Rail road is transition mode, which has an important role in moving passengers, freights. However, railroad related accidents are more dangerous than other transportation accidents. Therefore, more efforts are necessary for improving its safety. This system is to manage the control system of railway gate automatically using microcontroller.</a:t>
            </a:r>
            <a:r>
              <a:rPr lang="en-US" sz="6400" b="0" i="0" dirty="0">
                <a:solidFill>
                  <a:srgbClr val="000000"/>
                </a:solidFill>
                <a:effectLst/>
                <a:latin typeface="Comic Sans MS" panose="030F0702030302020204" pitchFamily="66" charset="0"/>
              </a:rPr>
              <a:t> The main purpose of this system is about railway gate control system and level crossing between railroad and highway for decreasing railroad-related accident and increasing safety. This system is designed using PIC 16F877A microcontroller to avoid railway accidents happening at railway gates where the level crossings. Microcontroller performs the complete operation i.e., sensing, gate closing and opening. As a train approaches the railway crossing from either side, the sensors placed at a certain distance from the gate detects the approaching train and controls the operation of the gate. This system was operated after signal received from the sensors. This signal is used to trigger the microcontroller for operating the gate motor, alarm system and light indicators. This system also can be used in parking gate controlling and sliding door system. The abstraction of this system is to provide the advanced control system available everywhere.</a:t>
            </a:r>
            <a:endParaRPr lang="en-IN" sz="6400" dirty="0">
              <a:latin typeface="Comic Sans MS" panose="030F0702030302020204" pitchFamily="66" charset="0"/>
            </a:endParaRPr>
          </a:p>
          <a:p>
            <a:endParaRPr lang="en-IN" dirty="0"/>
          </a:p>
        </p:txBody>
      </p:sp>
      <p:sp>
        <p:nvSpPr>
          <p:cNvPr id="4" name="Text Placeholder 3">
            <a:extLst>
              <a:ext uri="{FF2B5EF4-FFF2-40B4-BE49-F238E27FC236}">
                <a16:creationId xmlns:a16="http://schemas.microsoft.com/office/drawing/2014/main" id="{8D430948-6CCA-7289-D5C8-D433A3331190}"/>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BDED3D9A-2684-9FCC-09F6-B0318B982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17" y="2057400"/>
            <a:ext cx="4174435" cy="3906078"/>
          </a:xfrm>
          <a:prstGeom prst="rect">
            <a:avLst/>
          </a:prstGeom>
        </p:spPr>
      </p:pic>
    </p:spTree>
    <p:extLst>
      <p:ext uri="{BB962C8B-B14F-4D97-AF65-F5344CB8AC3E}">
        <p14:creationId xmlns:p14="http://schemas.microsoft.com/office/powerpoint/2010/main" val="224931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64C6-A65A-22B7-C150-D7685B92DAB8}"/>
              </a:ext>
            </a:extLst>
          </p:cNvPr>
          <p:cNvSpPr>
            <a:spLocks noGrp="1"/>
          </p:cNvSpPr>
          <p:nvPr>
            <p:ph type="title"/>
          </p:nvPr>
        </p:nvSpPr>
        <p:spPr/>
        <p:txBody>
          <a:bodyPr>
            <a:normAutofit/>
          </a:bodyPr>
          <a:lstStyle/>
          <a:p>
            <a:r>
              <a:rPr lang="en-IN" sz="3600" dirty="0">
                <a:latin typeface="Showcard Gothic" panose="04020904020102020604" pitchFamily="82" charset="0"/>
              </a:rPr>
              <a:t>IMPORTANCE OF RAILWAY GATES:</a:t>
            </a:r>
          </a:p>
        </p:txBody>
      </p:sp>
      <p:pic>
        <p:nvPicPr>
          <p:cNvPr id="6" name="Picture Placeholder 5">
            <a:extLst>
              <a:ext uri="{FF2B5EF4-FFF2-40B4-BE49-F238E27FC236}">
                <a16:creationId xmlns:a16="http://schemas.microsoft.com/office/drawing/2014/main" id="{17FCEBB2-BA33-D6F3-A39A-6A43D88BE423}"/>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713" r="14713"/>
          <a:stretch>
            <a:fillRect/>
          </a:stretch>
        </p:blipFill>
        <p:spPr>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Text Placeholder 3">
            <a:extLst>
              <a:ext uri="{FF2B5EF4-FFF2-40B4-BE49-F238E27FC236}">
                <a16:creationId xmlns:a16="http://schemas.microsoft.com/office/drawing/2014/main" id="{7AA57D1F-B444-9F57-C898-0D495FB4C455}"/>
              </a:ext>
            </a:extLst>
          </p:cNvPr>
          <p:cNvSpPr>
            <a:spLocks noGrp="1"/>
          </p:cNvSpPr>
          <p:nvPr>
            <p:ph type="body" sz="half" idx="2"/>
          </p:nvPr>
        </p:nvSpPr>
        <p:spPr/>
        <p:txBody>
          <a:bodyPr>
            <a:noAutofit/>
          </a:bodyPr>
          <a:lstStyle/>
          <a:p>
            <a:r>
              <a:rPr lang="en-US" sz="2800" b="0" i="0" dirty="0">
                <a:effectLst/>
                <a:latin typeface="Comic Sans MS" panose="030F0702030302020204" pitchFamily="66" charset="0"/>
              </a:rPr>
              <a:t>Gated crossings became commonplace in many areas, as they protected the railway from people trespassing and livestock, and they protected the users of the crossing when closed by the signalman/gateman.</a:t>
            </a:r>
            <a:endParaRPr lang="en-IN" sz="2800" dirty="0">
              <a:latin typeface="Comic Sans MS" panose="030F0702030302020204" pitchFamily="66" charset="0"/>
            </a:endParaRPr>
          </a:p>
        </p:txBody>
      </p:sp>
    </p:spTree>
    <p:extLst>
      <p:ext uri="{BB962C8B-B14F-4D97-AF65-F5344CB8AC3E}">
        <p14:creationId xmlns:p14="http://schemas.microsoft.com/office/powerpoint/2010/main" val="420419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B9D9-EAE3-0259-8A25-2468B4F87495}"/>
              </a:ext>
            </a:extLst>
          </p:cNvPr>
          <p:cNvSpPr>
            <a:spLocks noGrp="1"/>
          </p:cNvSpPr>
          <p:nvPr>
            <p:ph type="title"/>
          </p:nvPr>
        </p:nvSpPr>
        <p:spPr>
          <a:xfrm>
            <a:off x="839788" y="457200"/>
            <a:ext cx="3932237" cy="1371600"/>
          </a:xfrm>
        </p:spPr>
        <p:txBody>
          <a:bodyPr anchor="ctr">
            <a:normAutofit fontScale="90000"/>
          </a:bodyPr>
          <a:lstStyle/>
          <a:p>
            <a:r>
              <a:rPr lang="en-IN" dirty="0">
                <a:latin typeface="Showcard Gothic" panose="04020904020102020604" pitchFamily="82" charset="0"/>
              </a:rPr>
              <a:t>DRAWBACKS OF MANNED RAILWAY GATE CONTROL SYSTEM :</a:t>
            </a:r>
          </a:p>
        </p:txBody>
      </p:sp>
      <p:pic>
        <p:nvPicPr>
          <p:cNvPr id="6" name="Picture Placeholder 5">
            <a:extLst>
              <a:ext uri="{FF2B5EF4-FFF2-40B4-BE49-F238E27FC236}">
                <a16:creationId xmlns:a16="http://schemas.microsoft.com/office/drawing/2014/main" id="{7752BC29-F587-8263-CC48-47BEEE9D2344}"/>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6405" r="6405"/>
          <a:stretch>
            <a:fillRect/>
          </a:stretch>
        </p:blipFill>
        <p:spPr>
          <a:prstGeom prst="rect">
            <a:avLst/>
          </a:prstGeom>
          <a:ln>
            <a:noFill/>
          </a:ln>
          <a:effectLst>
            <a:outerShdw blurRad="190500" algn="tl" rotWithShape="0">
              <a:srgbClr val="000000">
                <a:alpha val="70000"/>
              </a:srgbClr>
            </a:outerShdw>
          </a:effectLst>
        </p:spPr>
      </p:pic>
      <p:sp>
        <p:nvSpPr>
          <p:cNvPr id="4" name="Text Placeholder 3">
            <a:extLst>
              <a:ext uri="{FF2B5EF4-FFF2-40B4-BE49-F238E27FC236}">
                <a16:creationId xmlns:a16="http://schemas.microsoft.com/office/drawing/2014/main" id="{8825D481-BBFF-F8C3-9407-D6FDAAC472FF}"/>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IN" sz="1800" dirty="0">
                <a:latin typeface="Comic Sans MS" panose="030F0702030302020204" pitchFamily="66" charset="0"/>
              </a:rPr>
              <a:t>Manned rail crossings need a lot of man power to do the job of signalling and operating the barrier. So, manned rail crossings are not cost efficient. </a:t>
            </a:r>
          </a:p>
          <a:p>
            <a:pPr marL="285750" indent="-285750">
              <a:buFont typeface="Arial" panose="020B0604020202020204" pitchFamily="34" charset="0"/>
              <a:buChar char="•"/>
            </a:pPr>
            <a:r>
              <a:rPr lang="en-IN" sz="1800" dirty="0">
                <a:latin typeface="Comic Sans MS" panose="030F0702030302020204" pitchFamily="66" charset="0"/>
              </a:rPr>
              <a:t>Most of the time this procedure is not time efficient. Often train arrives a long time after the gates has been closed.</a:t>
            </a:r>
          </a:p>
          <a:p>
            <a:pPr marL="285750" indent="-285750">
              <a:buFont typeface="Arial" panose="020B0604020202020204" pitchFamily="34" charset="0"/>
              <a:buChar char="•"/>
            </a:pPr>
            <a:r>
              <a:rPr lang="en-IN" sz="1800" dirty="0">
                <a:latin typeface="Comic Sans MS" panose="030F0702030302020204" pitchFamily="66" charset="0"/>
              </a:rPr>
              <a:t>Manned system is erroneous, and can cause severe damage which may worth a heavy loss of life and capital.</a:t>
            </a:r>
          </a:p>
        </p:txBody>
      </p:sp>
    </p:spTree>
    <p:extLst>
      <p:ext uri="{BB962C8B-B14F-4D97-AF65-F5344CB8AC3E}">
        <p14:creationId xmlns:p14="http://schemas.microsoft.com/office/powerpoint/2010/main" val="3283381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54DC-F3EB-E313-A941-D730B0BE6CFA}"/>
              </a:ext>
            </a:extLst>
          </p:cNvPr>
          <p:cNvSpPr>
            <a:spLocks noGrp="1"/>
          </p:cNvSpPr>
          <p:nvPr>
            <p:ph type="title"/>
          </p:nvPr>
        </p:nvSpPr>
        <p:spPr/>
        <p:txBody>
          <a:bodyPr anchor="ctr">
            <a:normAutofit/>
          </a:bodyPr>
          <a:lstStyle/>
          <a:p>
            <a:r>
              <a:rPr lang="en-IN" sz="2800" dirty="0">
                <a:latin typeface="Showcard Gothic" panose="04020904020102020604" pitchFamily="82" charset="0"/>
              </a:rPr>
              <a:t>HARDWARES USED :</a:t>
            </a:r>
          </a:p>
        </p:txBody>
      </p:sp>
      <p:sp>
        <p:nvSpPr>
          <p:cNvPr id="4" name="Text Placeholder 3">
            <a:extLst>
              <a:ext uri="{FF2B5EF4-FFF2-40B4-BE49-F238E27FC236}">
                <a16:creationId xmlns:a16="http://schemas.microsoft.com/office/drawing/2014/main" id="{23D0A563-A453-EA0B-8E07-C31B9C52CD3D}"/>
              </a:ext>
            </a:extLst>
          </p:cNvPr>
          <p:cNvSpPr>
            <a:spLocks noGrp="1"/>
          </p:cNvSpPr>
          <p:nvPr>
            <p:ph type="body" sz="half" idx="2"/>
          </p:nvPr>
        </p:nvSpPr>
        <p:spPr>
          <a:noFill/>
        </p:spPr>
        <p:txBody>
          <a:bodyPr/>
          <a:lstStyle/>
          <a:p>
            <a:pPr marL="342900" indent="-342900">
              <a:buAutoNum type="arabicPeriod"/>
            </a:pPr>
            <a:r>
              <a:rPr lang="en-IN" sz="2400" dirty="0">
                <a:latin typeface="Comic Sans MS" panose="030F0702030302020204" pitchFamily="66" charset="0"/>
              </a:rPr>
              <a:t>PIC16F877A -  MICROCONTROLLER</a:t>
            </a:r>
          </a:p>
          <a:p>
            <a:pPr marL="342900" indent="-342900">
              <a:buAutoNum type="arabicPeriod"/>
            </a:pPr>
            <a:r>
              <a:rPr lang="en-IN" sz="2400" dirty="0">
                <a:latin typeface="Comic Sans MS" panose="030F0702030302020204" pitchFamily="66" charset="0"/>
              </a:rPr>
              <a:t>IR SENSORS</a:t>
            </a:r>
          </a:p>
          <a:p>
            <a:pPr marL="342900" indent="-342900">
              <a:buAutoNum type="arabicPeriod"/>
            </a:pPr>
            <a:r>
              <a:rPr lang="en-IN" sz="2400" dirty="0">
                <a:latin typeface="Comic Sans MS" panose="030F0702030302020204" pitchFamily="66" charset="0"/>
              </a:rPr>
              <a:t>LCD DISPLAY</a:t>
            </a:r>
          </a:p>
          <a:p>
            <a:pPr marL="342900" indent="-342900">
              <a:buAutoNum type="arabicPeriod"/>
            </a:pPr>
            <a:r>
              <a:rPr lang="en-IN" sz="2400" dirty="0">
                <a:latin typeface="Comic Sans MS" panose="030F0702030302020204" pitchFamily="66" charset="0"/>
              </a:rPr>
              <a:t>TRAFFIC LIGHT MODULE</a:t>
            </a:r>
          </a:p>
          <a:p>
            <a:pPr marL="342900" indent="-342900">
              <a:buAutoNum type="arabicPeriod"/>
            </a:pPr>
            <a:r>
              <a:rPr lang="en-IN" sz="2400" dirty="0">
                <a:latin typeface="Comic Sans MS" panose="030F0702030302020204" pitchFamily="66" charset="0"/>
              </a:rPr>
              <a:t>SERVO MOTORS</a:t>
            </a:r>
          </a:p>
          <a:p>
            <a:pPr marL="342900" indent="-342900">
              <a:buAutoNum type="arabicPeriod"/>
            </a:pPr>
            <a:endParaRPr lang="en-IN" dirty="0">
              <a:latin typeface="Comic Sans MS" panose="030F0702030302020204" pitchFamily="66" charset="0"/>
            </a:endParaRPr>
          </a:p>
        </p:txBody>
      </p:sp>
      <p:pic>
        <p:nvPicPr>
          <p:cNvPr id="8" name="Picture Placeholder 7">
            <a:extLst>
              <a:ext uri="{FF2B5EF4-FFF2-40B4-BE49-F238E27FC236}">
                <a16:creationId xmlns:a16="http://schemas.microsoft.com/office/drawing/2014/main" id="{7ADFA131-7771-B653-DEEA-6FD0430C66B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520" b="10520"/>
          <a:stretch>
            <a:fillRect/>
          </a:stretch>
        </p:blipFill>
        <p:spPr>
          <a:xfrm>
            <a:off x="5512904" y="1457738"/>
            <a:ext cx="4253948" cy="39226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329614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01BA-E152-6D29-1B4F-0650FA6EA617}"/>
              </a:ext>
            </a:extLst>
          </p:cNvPr>
          <p:cNvSpPr>
            <a:spLocks noGrp="1"/>
          </p:cNvSpPr>
          <p:nvPr>
            <p:ph type="title"/>
          </p:nvPr>
        </p:nvSpPr>
        <p:spPr/>
        <p:txBody>
          <a:bodyPr anchor="ctr"/>
          <a:lstStyle/>
          <a:p>
            <a:r>
              <a:rPr lang="en-IN" dirty="0">
                <a:latin typeface="Showcard Gothic" panose="04020904020102020604" pitchFamily="82" charset="0"/>
              </a:rPr>
              <a:t>SOFTWARES USED :</a:t>
            </a:r>
          </a:p>
        </p:txBody>
      </p:sp>
      <p:pic>
        <p:nvPicPr>
          <p:cNvPr id="6" name="Picture Placeholder 5">
            <a:extLst>
              <a:ext uri="{FF2B5EF4-FFF2-40B4-BE49-F238E27FC236}">
                <a16:creationId xmlns:a16="http://schemas.microsoft.com/office/drawing/2014/main" id="{6FF828AF-0A9F-B764-10C6-97F0C69F09D5}"/>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508" r="2508"/>
          <a:stretch>
            <a:fillRect/>
          </a:stretch>
        </p:blipFill>
        <p:spPr>
          <a:xfrm>
            <a:off x="5739618" y="1252780"/>
            <a:ext cx="5261317" cy="3811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4F2F237D-0D2E-5EB0-FBA5-FFF598F26765}"/>
              </a:ext>
            </a:extLst>
          </p:cNvPr>
          <p:cNvSpPr>
            <a:spLocks noGrp="1"/>
          </p:cNvSpPr>
          <p:nvPr>
            <p:ph type="body" sz="half" idx="2"/>
          </p:nvPr>
        </p:nvSpPr>
        <p:spPr/>
        <p:txBody>
          <a:bodyPr>
            <a:normAutofit lnSpcReduction="10000"/>
          </a:bodyPr>
          <a:lstStyle/>
          <a:p>
            <a:pPr marL="342900" indent="-342900">
              <a:buAutoNum type="arabicPeriod"/>
            </a:pPr>
            <a:r>
              <a:rPr lang="en-IN" sz="1800" dirty="0">
                <a:latin typeface="Comic Sans MS" panose="030F0702030302020204" pitchFamily="66" charset="0"/>
              </a:rPr>
              <a:t>MP LAB IDE :</a:t>
            </a:r>
          </a:p>
          <a:p>
            <a:r>
              <a:rPr lang="en-IN" sz="1800" dirty="0">
                <a:latin typeface="Comic Sans MS" panose="030F0702030302020204" pitchFamily="66" charset="0"/>
              </a:rPr>
              <a:t>                 </a:t>
            </a:r>
            <a:r>
              <a:rPr lang="en-US" sz="1800" b="0" i="0" dirty="0">
                <a:effectLst/>
                <a:latin typeface="Comic Sans MS" panose="030F0702030302020204" pitchFamily="66" charset="0"/>
              </a:rPr>
              <a:t>MPLAB X Integrated Development Environment (IDE) is an expandable, highly configurable software program that incorporates powerful tools to help you discover, configure, develop, debug and qualify embedded designs for most of our microcontrollers and digital signal controllers. MPLAB X IDE works seamlessly with the MPLAB development ecosystem of software and tools, many of which are completely free. </a:t>
            </a:r>
            <a:endParaRPr lang="en-IN" sz="1800" dirty="0">
              <a:latin typeface="Comic Sans MS" panose="030F0702030302020204" pitchFamily="66" charset="0"/>
            </a:endParaRPr>
          </a:p>
          <a:p>
            <a:pPr marL="342900" indent="-342900">
              <a:buAutoNum type="arabicPeriod"/>
            </a:pPr>
            <a:endParaRPr lang="en-IN" dirty="0">
              <a:latin typeface="Comic Sans MS" panose="030F0702030302020204" pitchFamily="66" charset="0"/>
            </a:endParaRPr>
          </a:p>
        </p:txBody>
      </p:sp>
    </p:spTree>
    <p:extLst>
      <p:ext uri="{BB962C8B-B14F-4D97-AF65-F5344CB8AC3E}">
        <p14:creationId xmlns:p14="http://schemas.microsoft.com/office/powerpoint/2010/main" val="2883388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4285</TotalTime>
  <Words>1002</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Comic Sans MS</vt:lpstr>
      <vt:lpstr>Elephant</vt:lpstr>
      <vt:lpstr>Forte</vt:lpstr>
      <vt:lpstr>Showcard Gothic</vt:lpstr>
      <vt:lpstr>Office Theme</vt:lpstr>
      <vt:lpstr>PowerPoint Presentation</vt:lpstr>
      <vt:lpstr>AUTOMATIC RAILWAY GATE CONTROLLER USING PIC16F877A :</vt:lpstr>
      <vt:lpstr>TABLE OF CONTENTS :</vt:lpstr>
      <vt:lpstr>ABSTRACT :</vt:lpstr>
      <vt:lpstr>INTRODUCTION :</vt:lpstr>
      <vt:lpstr>IMPORTANCE OF RAILWAY GATES:</vt:lpstr>
      <vt:lpstr>DRAWBACKS OF MANNED RAILWAY GATE CONTROL SYSTEM :</vt:lpstr>
      <vt:lpstr>HARDWARES USED :</vt:lpstr>
      <vt:lpstr>SOFTWARES USED :</vt:lpstr>
      <vt:lpstr>PIC16F877A –  MICROCONTROLLER :</vt:lpstr>
      <vt:lpstr>PowerPoint Presentation</vt:lpstr>
      <vt:lpstr>WORKING :</vt:lpstr>
      <vt:lpstr>ADVANTAGES OF AUTOMATIC RAILWAY GATE CONTROLLER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RAILWAY GATE CONTROLLER USING PIC16F877A :</dc:title>
  <dc:creator>Rithish Kannan</dc:creator>
  <cp:lastModifiedBy>Rithish Kannan</cp:lastModifiedBy>
  <cp:revision>6</cp:revision>
  <dcterms:created xsi:type="dcterms:W3CDTF">2023-04-26T02:11:17Z</dcterms:created>
  <dcterms:modified xsi:type="dcterms:W3CDTF">2023-04-30T16:07:11Z</dcterms:modified>
</cp:coreProperties>
</file>